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abea0be0-83fc-4c73-a9de-b8e894b5a18b/" TargetMode="External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08" y="290944"/>
            <a:ext cx="8518179" cy="6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5488" y="2488222"/>
            <a:ext cx="2655180" cy="2622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8" name="Google Shape;228;p22"/>
          <p:cNvSpPr txBox="1"/>
          <p:nvPr/>
        </p:nvSpPr>
        <p:spPr>
          <a:xfrm>
            <a:off x="9567607" y="3507034"/>
            <a:ext cx="183094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4183" y="385733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7" name="Google Shape;237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8" name="Google Shape;238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6" name="Google Shape;246;p23"/>
          <p:cNvSpPr txBox="1"/>
          <p:nvPr/>
        </p:nvSpPr>
        <p:spPr>
          <a:xfrm>
            <a:off x="1853980" y="1193249"/>
            <a:ext cx="14271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izum za brže putovanje u budućnosti.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1869141" y="2591002"/>
            <a:ext cx="181454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o futuru prvom te njegovoj točnoj uporabi.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1801048" y="3964290"/>
            <a:ext cx="15329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ponovi futur prvi.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5028914" y="1194158"/>
            <a:ext cx="15688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nastavnih listića i utvrdi svoje znanje o futuru prvom.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5052972" y="2676057"/>
            <a:ext cx="15448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poznavanje futura prvog uz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477251" y="1484223"/>
            <a:ext cx="249237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Futur prvi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0" y="-263916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3370" y="4000283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67363" y="1614290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515" t="1508" r="1298" b="880"/>
          <a:stretch/>
        </p:blipFill>
        <p:spPr>
          <a:xfrm rot="-205203">
            <a:off x="1216273" y="641480"/>
            <a:ext cx="4002019" cy="5457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259783" y="2422140"/>
            <a:ext cx="3505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su obilježja glagola? Što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sprezanje ili konjugacija?                  Kako glasi prezent pomoćnoga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glagola htjeti?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098" y="482449"/>
            <a:ext cx="5297166" cy="52317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500116" y="1390190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404" y="929330"/>
            <a:ext cx="4409258" cy="484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6664552" y="2025501"/>
            <a:ext cx="39604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Odaberi dvije sličice i napiši aktivnost koju ćeš sutra raditi, npr. </a:t>
            </a:r>
            <a:r>
              <a:rPr lang="hr-HR" sz="2400" dirty="0">
                <a:ea typeface="Calibri"/>
              </a:rPr>
              <a:t> </a:t>
            </a:r>
            <a:r>
              <a:rPr lang="hr-HR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Sutra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ću gledati seriju.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6664552" y="3229825"/>
            <a:ext cx="39946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 li se te radnje ostvarile ili će se ostvariti u budućnosti?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7214122" y="4184105"/>
            <a:ext cx="32566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 izriču buduću radnju.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517" y="1340644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0" name="Google Shape;130;p17"/>
          <p:cNvSpPr txBox="1"/>
          <p:nvPr/>
        </p:nvSpPr>
        <p:spPr>
          <a:xfrm>
            <a:off x="8326852" y="204682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8620257" y="2746966"/>
            <a:ext cx="20920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FUTUR PRVI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645458" y="974234"/>
            <a:ext cx="7618545" cy="36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 koliko su riječi složeni istaknuti glagolski oblici?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645459" y="1717454"/>
            <a:ext cx="6194267" cy="14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Slobodno vrijeme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provest ću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sestrom.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Čestitat ću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mami rođendan.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Mama kaže da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planiranjem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doći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uspjeha.</a:t>
            </a:r>
            <a:endParaRPr sz="2400" dirty="0"/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82173" y="3391843"/>
            <a:ext cx="534301" cy="4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1213204" y="3973674"/>
            <a:ext cx="46888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složeni glagolski oblik (dvije riječi)</a:t>
            </a:r>
            <a:endParaRPr sz="2400" dirty="0"/>
          </a:p>
        </p:txBody>
      </p:sp>
      <p:pic>
        <p:nvPicPr>
          <p:cNvPr id="137" name="Google Shape;137;p17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1331" y="4655182"/>
            <a:ext cx="1436324" cy="14185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8" name="Google Shape;138;p17"/>
          <p:cNvSpPr txBox="1"/>
          <p:nvPr/>
        </p:nvSpPr>
        <p:spPr>
          <a:xfrm>
            <a:off x="2237293" y="4921406"/>
            <a:ext cx="889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 prvi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7451656" y="3280939"/>
            <a:ext cx="37900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 prvi složeno je glagolsko vrijeme kojim se izriču radnje koje će se događati u budućnosti.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0851" y="862550"/>
            <a:ext cx="4834410" cy="47747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8924806" y="148599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8857862" y="2232511"/>
            <a:ext cx="18681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INFINITIV</a:t>
            </a:r>
            <a:endParaRPr sz="2400" dirty="0"/>
          </a:p>
        </p:txBody>
      </p:sp>
      <p:sp>
        <p:nvSpPr>
          <p:cNvPr id="152" name="Google Shape;152;p18"/>
          <p:cNvSpPr txBox="1"/>
          <p:nvPr/>
        </p:nvSpPr>
        <p:spPr>
          <a:xfrm>
            <a:off x="1893132" y="454871"/>
            <a:ext cx="7134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osobu i broj istaknutim glagolima.</a:t>
            </a:r>
            <a:endParaRPr sz="2400"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440137" y="1149864"/>
            <a:ext cx="69911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Poslije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ćemo pogledati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roditeljima film 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razgovarati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njemu.</a:t>
            </a:r>
            <a:endParaRPr sz="2400" dirty="0"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13835" y="1757542"/>
            <a:ext cx="534301" cy="49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9970" y="1554663"/>
            <a:ext cx="534301" cy="492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964161" y="2139741"/>
            <a:ext cx="2402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osoba množine</a:t>
            </a:r>
            <a:endParaRPr sz="2400" dirty="0"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2410" y="2787769"/>
            <a:ext cx="4536426" cy="34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3775763" y="2003657"/>
            <a:ext cx="2985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možemo odrediti osobu, broj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7955416" y="2895970"/>
            <a:ext cx="39993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Infinitiv je neodređeni glagolski oblik koji završava nastavcima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ći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6646" y="818247"/>
            <a:ext cx="5207886" cy="52528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8780589" y="121623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1066848" y="871836"/>
            <a:ext cx="54297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S pomoću kojih se dviju sastavnica tvori futur prvi? </a:t>
            </a:r>
            <a:endParaRPr sz="2400" dirty="0"/>
          </a:p>
        </p:txBody>
      </p:sp>
      <p:sp>
        <p:nvSpPr>
          <p:cNvPr id="172" name="Google Shape;172;p19"/>
          <p:cNvSpPr txBox="1"/>
          <p:nvPr/>
        </p:nvSpPr>
        <p:spPr>
          <a:xfrm>
            <a:off x="1686111" y="1942561"/>
            <a:ext cx="4810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Poslije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ću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završiti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 projekt.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2603194" y="2639767"/>
            <a:ext cx="2531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ću</a:t>
            </a:r>
            <a:r>
              <a:rPr lang="hr-HR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hr-HR" sz="2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završiti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6111" y="3166840"/>
            <a:ext cx="3759487" cy="231138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7540751" y="2039948"/>
            <a:ext cx="29848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TVORBA FUTURA PRVOG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7019663" y="2782929"/>
            <a:ext cx="4027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 prvi tvori se od nenaglašenoga prezenta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pomoćnoga glagola htjeti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ću, ćeš, će; ćemo, ćete, 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infinitiva.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691" y="1032396"/>
            <a:ext cx="4694989" cy="46370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8185" y="4278216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5" name="Google Shape;185;p20"/>
          <p:cNvSpPr txBox="1"/>
          <p:nvPr/>
        </p:nvSpPr>
        <p:spPr>
          <a:xfrm>
            <a:off x="7866012" y="2026760"/>
            <a:ext cx="346910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28874" y="878646"/>
            <a:ext cx="75371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događa kada infinitiv prethodi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pomoćnom glagolu htjeti u pisanju, a što u izgovoru?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7760068" y="2784622"/>
            <a:ext cx="34962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FUTUR PRVI – pisanje i izgovor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7944521" y="3544697"/>
            <a:ext cx="3496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 piši i izgovaraj futur prvi s obzirom na mjesto infinitiva!</a:t>
            </a:r>
            <a:endParaRPr sz="2400" dirty="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2135375"/>
            <a:ext cx="7160690" cy="327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740" y="778908"/>
            <a:ext cx="4780483" cy="47214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5933" y="4043614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0" name="Google Shape;200;p21"/>
          <p:cNvSpPr txBox="1"/>
          <p:nvPr/>
        </p:nvSpPr>
        <p:spPr>
          <a:xfrm>
            <a:off x="8135015" y="1305654"/>
            <a:ext cx="293534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8229848" y="2274842"/>
            <a:ext cx="333415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rečenice u futuru prvom.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odgovarajući oblik zadanih glagola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203" name="Google Shape;203;p21"/>
          <p:cNvSpPr txBox="1"/>
          <p:nvPr/>
        </p:nvSpPr>
        <p:spPr>
          <a:xfrm>
            <a:off x="882239" y="1170492"/>
            <a:ext cx="45251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Pogledao sam zanimljiv film.</a:t>
            </a:r>
            <a:endParaRPr sz="2400" dirty="0"/>
          </a:p>
        </p:txBody>
      </p:sp>
      <p:cxnSp>
        <p:nvCxnSpPr>
          <p:cNvPr id="204" name="Google Shape;204;p21"/>
          <p:cNvCxnSpPr/>
          <p:nvPr/>
        </p:nvCxnSpPr>
        <p:spPr>
          <a:xfrm>
            <a:off x="958713" y="2035948"/>
            <a:ext cx="4632712" cy="0"/>
          </a:xfrm>
          <a:prstGeom prst="straightConnector1">
            <a:avLst/>
          </a:prstGeom>
          <a:noFill/>
          <a:ln w="9525" cap="flat" cmpd="sng">
            <a:solidFill>
              <a:srgbClr val="FC8B3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" name="Google Shape;205;p21"/>
          <p:cNvSpPr txBox="1"/>
          <p:nvPr/>
        </p:nvSpPr>
        <p:spPr>
          <a:xfrm>
            <a:off x="945266" y="2187483"/>
            <a:ext cx="4125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Idemo na koncert u Zagreb</a:t>
            </a:r>
            <a:endParaRPr sz="2400" dirty="0"/>
          </a:p>
        </p:txBody>
      </p:sp>
      <p:cxnSp>
        <p:nvCxnSpPr>
          <p:cNvPr id="206" name="Google Shape;206;p21"/>
          <p:cNvCxnSpPr/>
          <p:nvPr/>
        </p:nvCxnSpPr>
        <p:spPr>
          <a:xfrm>
            <a:off x="958713" y="3042398"/>
            <a:ext cx="4632712" cy="0"/>
          </a:xfrm>
          <a:prstGeom prst="straightConnector1">
            <a:avLst/>
          </a:prstGeom>
          <a:noFill/>
          <a:ln w="9525" cap="flat" cmpd="sng">
            <a:solidFill>
              <a:srgbClr val="FC8B3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1"/>
          <p:cNvSpPr txBox="1"/>
          <p:nvPr/>
        </p:nvSpPr>
        <p:spPr>
          <a:xfrm>
            <a:off x="654863" y="3538883"/>
            <a:ext cx="70830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novu knjigu.  (</a:t>
            </a:r>
            <a:r>
              <a:rPr lang="hr-HR" sz="2400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pročitati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1. osoba jednine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613915" y="4216034"/>
            <a:ext cx="71240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Sutra</a:t>
            </a:r>
            <a:r>
              <a:rPr lang="hr-HR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kupanje. (</a:t>
            </a:r>
            <a:r>
              <a:rPr lang="hr-HR" sz="2400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ići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3. osoba množina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720969" y="4766095"/>
            <a:ext cx="72409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kolače s bakom. (</a:t>
            </a:r>
            <a:r>
              <a:rPr lang="hr-HR" sz="2400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peći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2. osoba jednine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210" name="Google Shape;210;p21"/>
          <p:cNvSpPr txBox="1"/>
          <p:nvPr/>
        </p:nvSpPr>
        <p:spPr>
          <a:xfrm>
            <a:off x="526422" y="5335862"/>
            <a:ext cx="89253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sigurno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svijetom. (</a:t>
            </a:r>
            <a:r>
              <a:rPr lang="hr-HR" sz="2400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putovati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2. osoba množine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644850" y="3442540"/>
            <a:ext cx="16134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Pročitat ću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1599428" y="4140772"/>
            <a:ext cx="1408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ćete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ići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781260" y="4718649"/>
            <a:ext cx="1217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Peći ćeš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882239" y="5255486"/>
            <a:ext cx="863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ćete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2722209" y="5279213"/>
            <a:ext cx="13718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putovati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1527456" y="1598498"/>
            <a:ext cx="42112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Pogledat ću zanimljiv film.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1295033" y="2608136"/>
            <a:ext cx="43652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Ići ćemo na koncert u Zagreb.</a:t>
            </a:r>
            <a:endParaRPr sz="2400" dirty="0"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418" y="1035698"/>
            <a:ext cx="614723" cy="77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22840" y="2219108"/>
            <a:ext cx="824349" cy="85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6348" y="3094006"/>
            <a:ext cx="785316" cy="93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9085" y="3116277"/>
            <a:ext cx="734937" cy="84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404</Words>
  <Application>Microsoft Office PowerPoint</Application>
  <PresentationFormat>Široki zaslon</PresentationFormat>
  <Paragraphs>62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2020-09-09T20:31:12Z</dcterms:modified>
</cp:coreProperties>
</file>